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9" r:id="rId3"/>
    <p:sldId id="260" r:id="rId4"/>
    <p:sldId id="262" r:id="rId5"/>
    <p:sldId id="263" r:id="rId6"/>
    <p:sldId id="264" r:id="rId7"/>
    <p:sldId id="265" r:id="rId8"/>
    <p:sldId id="266" r:id="rId9"/>
    <p:sldId id="275" r:id="rId10"/>
    <p:sldId id="267" r:id="rId11"/>
    <p:sldId id="268" r:id="rId12"/>
    <p:sldId id="270" r:id="rId13"/>
    <p:sldId id="271" r:id="rId14"/>
    <p:sldId id="272" r:id="rId15"/>
    <p:sldId id="27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4F1B5-17FA-7048-96EC-2779378CC589}" type="datetimeFigureOut">
              <a:rPr kumimoji="1" lang="zh-CN" altLang="en-US" smtClean="0"/>
              <a:t>2019/8/14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20931-B471-A44C-841C-297326DE804B}" type="slidenum">
              <a:rPr kumimoji="1" lang="zh-CN" altLang="en-US" smtClean="0"/>
              <a:t>‹#›</a:t>
            </a:fld>
            <a:endParaRPr kumimoji="1" lang="zh-CN" altLang="en-US"/>
          </a:p>
        </p:txBody>
      </p:sp>
    </p:spTree>
    <p:extLst>
      <p:ext uri="{BB962C8B-B14F-4D97-AF65-F5344CB8AC3E}">
        <p14:creationId xmlns:p14="http://schemas.microsoft.com/office/powerpoint/2010/main" val="353006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Model_(abstract)" TargetMode="External"/><Relationship Id="rId3" Type="http://schemas.openxmlformats.org/officeDocument/2006/relationships/hyperlink" Target="https://en.wikipedia.org/wiki/Null_hypothesis" TargetMode="External"/><Relationship Id="rId7" Type="http://schemas.openxmlformats.org/officeDocument/2006/relationships/hyperlink" Target="https://en.wikipedia.org/wiki/Statistical_inference"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Sample_(statistics)" TargetMode="External"/><Relationship Id="rId5" Type="http://schemas.openxmlformats.org/officeDocument/2006/relationships/hyperlink" Target="https://en.wikipedia.org/wiki/Time_series" TargetMode="External"/><Relationship Id="rId4" Type="http://schemas.openxmlformats.org/officeDocument/2006/relationships/hyperlink" Target="https://en.wikipedia.org/wiki/Unit_roo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Good evening. My capstone project is to use time series to analyze and forecast electrical energy consumption. It may help energy companies predict the peak demand for electricity and then prepare corresponding </a:t>
            </a:r>
            <a:r>
              <a:rPr lang="en-US" altLang="zh-CN" sz="1200" b="0" i="0" kern="1200" dirty="0">
                <a:solidFill>
                  <a:schemeClr val="tx1"/>
                </a:solidFill>
                <a:effectLst/>
                <a:latin typeface="+mn-lt"/>
                <a:ea typeface="+mn-ea"/>
                <a:cs typeface="+mn-cs"/>
              </a:rPr>
              <a:t>installation</a:t>
            </a:r>
            <a:r>
              <a:rPr kumimoji="1" lang="en-US" altLang="zh-CN" dirty="0"/>
              <a:t> maintenance plan</a:t>
            </a:r>
            <a:r>
              <a:rPr kumimoji="1" lang="zh-CN" altLang="en-US" dirty="0"/>
              <a:t> </a:t>
            </a:r>
            <a:r>
              <a:rPr kumimoji="1" lang="en-US" altLang="zh-CN" sz="1200" b="0" i="0" kern="1200" dirty="0">
                <a:solidFill>
                  <a:schemeClr val="tx1"/>
                </a:solidFill>
                <a:effectLst/>
                <a:latin typeface="+mn-lt"/>
                <a:ea typeface="+mn-ea"/>
                <a:cs typeface="+mn-cs"/>
              </a:rPr>
              <a:t>or more </a:t>
            </a:r>
            <a:r>
              <a:rPr lang="en-US" altLang="zh-CN" sz="1200" b="0" i="0" kern="1200" dirty="0">
                <a:solidFill>
                  <a:schemeClr val="tx1"/>
                </a:solidFill>
                <a:effectLst/>
                <a:latin typeface="+mn-lt"/>
                <a:ea typeface="+mn-ea"/>
                <a:cs typeface="+mn-cs"/>
              </a:rPr>
              <a:t>schedule details.</a:t>
            </a:r>
          </a:p>
          <a:p>
            <a:endParaRPr kumimoji="1"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dataset in this project is from Kaggle, and it records over 10 years </a:t>
            </a:r>
            <a:r>
              <a:rPr lang="en-US" altLang="zh-CN" sz="1200" b="1" i="0" kern="1200" dirty="0">
                <a:solidFill>
                  <a:schemeClr val="tx1"/>
                </a:solidFill>
                <a:effectLst/>
                <a:latin typeface="+mn-lt"/>
                <a:ea typeface="+mn-ea"/>
                <a:cs typeface="+mn-cs"/>
              </a:rPr>
              <a:t>of hourly energy consumption of American Electric Power, a company </a:t>
            </a:r>
            <a:r>
              <a:rPr lang="en-US" altLang="zh-CN" sz="1200" b="0" i="0" kern="1200" dirty="0">
                <a:solidFill>
                  <a:schemeClr val="tx1"/>
                </a:solidFill>
                <a:effectLst/>
                <a:latin typeface="+mn-lt"/>
                <a:ea typeface="+mn-ea"/>
                <a:cs typeface="+mn-cs"/>
              </a:rPr>
              <a:t>delivers electricity to more than five million customers in 11 states.</a:t>
            </a:r>
            <a:endParaRPr lang="en-US" altLang="zh-CN" sz="1200" b="1"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1</a:t>
            </a:fld>
            <a:endParaRPr kumimoji="1" lang="zh-CN" altLang="en-US"/>
          </a:p>
        </p:txBody>
      </p:sp>
    </p:spTree>
    <p:extLst>
      <p:ext uri="{BB962C8B-B14F-4D97-AF65-F5344CB8AC3E}">
        <p14:creationId xmlns:p14="http://schemas.microsoft.com/office/powerpoint/2010/main" val="3477859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Now we are building the </a:t>
            </a:r>
            <a:r>
              <a:rPr lang="en-US" altLang="zh-CN" sz="1200" b="1" i="0" kern="1200" dirty="0">
                <a:solidFill>
                  <a:schemeClr val="tx1"/>
                </a:solidFill>
                <a:effectLst/>
                <a:latin typeface="+mn-lt"/>
                <a:ea typeface="+mn-ea"/>
                <a:cs typeface="+mn-cs"/>
              </a:rPr>
              <a:t>ARIMA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ARIMA, short for ‘Auto Regressive Integrated Moving Average’ is actually a class of models that ‘explains’ a given time series based on its own past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ARIMA is most commonly used method for time-series forecasting.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 table is the model summary. We can see that the p-value is less than 0.05. First-differencing has a good effect.</a:t>
            </a:r>
            <a:endParaRPr lang="en-US" altLang="zh-CN" sz="1200" b="1"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10</a:t>
            </a:fld>
            <a:endParaRPr kumimoji="1" lang="zh-CN" altLang="en-US"/>
          </a:p>
        </p:txBody>
      </p:sp>
    </p:spTree>
    <p:extLst>
      <p:ext uri="{BB962C8B-B14F-4D97-AF65-F5344CB8AC3E}">
        <p14:creationId xmlns:p14="http://schemas.microsoft.com/office/powerpoint/2010/main" val="3915035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line plot is showing the observed energy consumption from 2012 to 2018 compared to the rolling forecast predictions. Overall, the forecasts align with the true values well.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right line plot forecast future electricity consumption after 2018. The model clearly captured energy consumption seasonality. As the forecast further out into the future, it is natural for us to become less confident in our values. This is reflected by the confidence intervals generated by our model, which grow larger as we move further out into the future.</a:t>
            </a:r>
            <a:endParaRPr kumimoji="1"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11</a:t>
            </a:fld>
            <a:endParaRPr kumimoji="1" lang="zh-CN" altLang="en-US"/>
          </a:p>
        </p:txBody>
      </p:sp>
    </p:spTree>
    <p:extLst>
      <p:ext uri="{BB962C8B-B14F-4D97-AF65-F5344CB8AC3E}">
        <p14:creationId xmlns:p14="http://schemas.microsoft.com/office/powerpoint/2010/main" val="150781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 move to hourly data.</a:t>
            </a:r>
          </a:p>
          <a:p>
            <a:r>
              <a:rPr kumimoji="1" lang="en-US" altLang="zh-CN" dirty="0"/>
              <a:t>Very similar like monthly data, but just resample to hourly.</a:t>
            </a:r>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12</a:t>
            </a:fld>
            <a:endParaRPr kumimoji="1" lang="zh-CN" altLang="en-US"/>
          </a:p>
        </p:txBody>
      </p:sp>
    </p:spTree>
    <p:extLst>
      <p:ext uri="{BB962C8B-B14F-4D97-AF65-F5344CB8AC3E}">
        <p14:creationId xmlns:p14="http://schemas.microsoft.com/office/powerpoint/2010/main" val="1551186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the line plot of hourly time series data. There is an obvious trend. It's not stable.</a:t>
            </a:r>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13</a:t>
            </a:fld>
            <a:endParaRPr kumimoji="1" lang="zh-CN" altLang="en-US"/>
          </a:p>
        </p:txBody>
      </p:sp>
    </p:spTree>
    <p:extLst>
      <p:ext uri="{BB962C8B-B14F-4D97-AF65-F5344CB8AC3E}">
        <p14:creationId xmlns:p14="http://schemas.microsoft.com/office/powerpoint/2010/main" val="4013400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the ADF test result after first-differencing. The p-value is closed to 0. We can accept that the root unit doesn't exist.</a:t>
            </a:r>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14</a:t>
            </a:fld>
            <a:endParaRPr kumimoji="1" lang="zh-CN" altLang="en-US"/>
          </a:p>
        </p:txBody>
      </p:sp>
    </p:spTree>
    <p:extLst>
      <p:ext uri="{BB962C8B-B14F-4D97-AF65-F5344CB8AC3E}">
        <p14:creationId xmlns:p14="http://schemas.microsoft.com/office/powerpoint/2010/main" val="2859025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 left line plot is showing the observed energy consumption from 2017-12-30 12am to 2018-01-02 12am compared to the rolling forecast predictions. Overall, the forecasts align with the true values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right line plot forecasts future electricity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 model clearly captured energy consumption seasonality. As the forecast further out into the future, it is natural for us to become less confident in our values. This is reflected by the confidence intervals generated by our model, which grow larger as we move further out into the future.</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15</a:t>
            </a:fld>
            <a:endParaRPr kumimoji="1" lang="zh-CN" altLang="en-US"/>
          </a:p>
        </p:txBody>
      </p:sp>
    </p:spTree>
    <p:extLst>
      <p:ext uri="{BB962C8B-B14F-4D97-AF65-F5344CB8AC3E}">
        <p14:creationId xmlns:p14="http://schemas.microsoft.com/office/powerpoint/2010/main" val="306754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 time series is a sequence where a metric is recorded over regular time intervals. Depending on the frequency, a time series can be of yearly, monthly, weekly, daily or hourly. This project focus on monthly and hourly time series data. </a:t>
            </a:r>
            <a:endParaRPr kumimoji="1" lang="zh-CN" altLang="en-US" dirty="0"/>
          </a:p>
          <a:p>
            <a:endParaRPr kumimoji="1" lang="en-US" altLang="zh-CN" dirty="0"/>
          </a:p>
          <a:p>
            <a:endParaRPr kumimoji="1" lang="en-US" altLang="zh-CN" dirty="0"/>
          </a:p>
          <a:p>
            <a:r>
              <a:rPr kumimoji="1" lang="en-US" altLang="zh-CN" dirty="0"/>
              <a:t>First thing is to load the data file. The data was downloaded from Kaggle as CSV file. This is how the data frame looks like</a:t>
            </a:r>
          </a:p>
          <a:p>
            <a:endParaRPr kumimoji="1" lang="en-US" altLang="zh-CN" dirty="0"/>
          </a:p>
          <a:p>
            <a:r>
              <a:rPr kumimoji="1" lang="en-US" altLang="zh-CN" dirty="0"/>
              <a:t>Then convert the column "Datetime" to datetime data type. I also separate the date and time in two different columns.</a:t>
            </a:r>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2</a:t>
            </a:fld>
            <a:endParaRPr kumimoji="1" lang="zh-CN" altLang="en-US"/>
          </a:p>
        </p:txBody>
      </p:sp>
    </p:spTree>
    <p:extLst>
      <p:ext uri="{BB962C8B-B14F-4D97-AF65-F5344CB8AC3E}">
        <p14:creationId xmlns:p14="http://schemas.microsoft.com/office/powerpoint/2010/main" val="3691526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The hourly electricity consumption was grouped into a corresponding date. Indexing with Time Series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is also necessary in time series analyze because index has the character of uniqueness, it can ensure the uniqueness of each record in each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Finally resample the hourly time series data into monthly.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r>
              <a:rPr kumimoji="1" lang="en-US" altLang="zh-CN" dirty="0"/>
              <a:t> </a:t>
            </a:r>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3</a:t>
            </a:fld>
            <a:endParaRPr kumimoji="1" lang="zh-CN" altLang="en-US"/>
          </a:p>
        </p:txBody>
      </p:sp>
    </p:spTree>
    <p:extLst>
      <p:ext uri="{BB962C8B-B14F-4D97-AF65-F5344CB8AC3E}">
        <p14:creationId xmlns:p14="http://schemas.microsoft.com/office/powerpoint/2010/main" val="67160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the decomposition of time series data plot, there is a trend. The time series data looks not stationarity. Let's check the auto-correlation plot</a:t>
            </a:r>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4</a:t>
            </a:fld>
            <a:endParaRPr kumimoji="1" lang="zh-CN" altLang="en-US"/>
          </a:p>
        </p:txBody>
      </p:sp>
    </p:spTree>
    <p:extLst>
      <p:ext uri="{BB962C8B-B14F-4D97-AF65-F5344CB8AC3E}">
        <p14:creationId xmlns:p14="http://schemas.microsoft.com/office/powerpoint/2010/main" val="4242848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autocorrelation doesn't have either "cut off" or "tail off" characteristics which are characters of stationarity.</a:t>
            </a:r>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5</a:t>
            </a:fld>
            <a:endParaRPr kumimoji="1" lang="zh-CN" altLang="en-US"/>
          </a:p>
        </p:txBody>
      </p:sp>
    </p:spTree>
    <p:extLst>
      <p:ext uri="{BB962C8B-B14F-4D97-AF65-F5344CB8AC3E}">
        <p14:creationId xmlns:p14="http://schemas.microsoft.com/office/powerpoint/2010/main" val="2520783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Let's tale a look on ADF test. (</a:t>
            </a:r>
            <a:r>
              <a:rPr lang="en-US" altLang="zh-CN" sz="1200" b="1" i="0" kern="1200" dirty="0">
                <a:solidFill>
                  <a:schemeClr val="tx1"/>
                </a:solidFill>
                <a:effectLst/>
                <a:latin typeface="+mn-lt"/>
                <a:ea typeface="+mn-ea"/>
                <a:cs typeface="+mn-cs"/>
              </a:rPr>
              <a:t>ADF</a:t>
            </a:r>
            <a:r>
              <a:rPr lang="en-US" altLang="zh-CN" sz="1200" b="0" i="0" kern="1200" dirty="0">
                <a:solidFill>
                  <a:schemeClr val="tx1"/>
                </a:solidFill>
                <a:effectLst/>
                <a:latin typeface="+mn-lt"/>
                <a:ea typeface="+mn-ea"/>
                <a:cs typeface="+mn-cs"/>
              </a:rPr>
              <a:t>) tests the </a:t>
            </a:r>
            <a:r>
              <a:rPr lang="en-US" altLang="zh-CN" sz="1200" b="0" i="0" u="none" strike="noStrike" kern="1200" dirty="0">
                <a:solidFill>
                  <a:schemeClr val="tx1"/>
                </a:solidFill>
                <a:effectLst/>
                <a:latin typeface="+mn-lt"/>
                <a:ea typeface="+mn-ea"/>
                <a:cs typeface="+mn-cs"/>
                <a:hlinkClick r:id="rId3" tooltip="Null hypothesis"/>
              </a:rPr>
              <a:t>null hypothesis</a:t>
            </a:r>
            <a:r>
              <a:rPr lang="en-US" altLang="zh-CN" sz="1200" b="0" i="0" kern="1200" dirty="0">
                <a:solidFill>
                  <a:schemeClr val="tx1"/>
                </a:solidFill>
                <a:effectLst/>
                <a:latin typeface="+mn-lt"/>
                <a:ea typeface="+mn-ea"/>
                <a:cs typeface="+mn-cs"/>
              </a:rPr>
              <a:t> that a </a:t>
            </a:r>
            <a:r>
              <a:rPr lang="en-US" altLang="zh-CN" sz="1200" b="0" i="0" u="none" strike="noStrike" kern="1200" dirty="0">
                <a:solidFill>
                  <a:schemeClr val="tx1"/>
                </a:solidFill>
                <a:effectLst/>
                <a:latin typeface="+mn-lt"/>
                <a:ea typeface="+mn-ea"/>
                <a:cs typeface="+mn-cs"/>
                <a:hlinkClick r:id="rId4" tooltip="Unit root"/>
              </a:rPr>
              <a:t>unit root</a:t>
            </a:r>
            <a:r>
              <a:rPr lang="en-US" altLang="zh-CN" sz="1200" b="0" i="0" kern="1200" dirty="0">
                <a:solidFill>
                  <a:schemeClr val="tx1"/>
                </a:solidFill>
                <a:effectLst/>
                <a:latin typeface="+mn-lt"/>
                <a:ea typeface="+mn-ea"/>
                <a:cs typeface="+mn-cs"/>
              </a:rPr>
              <a:t> is present in a </a:t>
            </a:r>
            <a:r>
              <a:rPr lang="en-US" altLang="zh-CN" sz="1200" b="0" i="0" u="none" strike="noStrike" kern="1200" dirty="0">
                <a:solidFill>
                  <a:schemeClr val="tx1"/>
                </a:solidFill>
                <a:effectLst/>
                <a:latin typeface="+mn-lt"/>
                <a:ea typeface="+mn-ea"/>
                <a:cs typeface="+mn-cs"/>
                <a:hlinkClick r:id="rId5" tooltip="Time series"/>
              </a:rPr>
              <a:t>time series</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6" tooltip="Sample (statistics)"/>
              </a:rPr>
              <a:t>sample</a:t>
            </a:r>
            <a:r>
              <a:rPr lang="en-US" altLang="zh-CN" sz="1200" b="0" i="0" kern="1200" dirty="0">
                <a:solidFill>
                  <a:schemeClr val="tx1"/>
                </a:solidFill>
                <a:effectLst/>
                <a:latin typeface="+mn-lt"/>
                <a:ea typeface="+mn-ea"/>
                <a:cs typeface="+mn-cs"/>
              </a:rPr>
              <a:t>. that can cause problems in </a:t>
            </a:r>
            <a:r>
              <a:rPr lang="en-US" altLang="zh-CN" sz="1200" b="0" i="0" u="none" strike="noStrike" kern="1200" dirty="0">
                <a:solidFill>
                  <a:schemeClr val="tx1"/>
                </a:solidFill>
                <a:effectLst/>
                <a:latin typeface="+mn-lt"/>
                <a:ea typeface="+mn-ea"/>
                <a:cs typeface="+mn-cs"/>
                <a:hlinkClick r:id="rId7" tooltip="Statistical inference"/>
              </a:rPr>
              <a:t>statistical inference</a:t>
            </a:r>
            <a:r>
              <a:rPr lang="en-US" altLang="zh-CN" sz="1200" b="0" i="0" kern="1200" dirty="0">
                <a:solidFill>
                  <a:schemeClr val="tx1"/>
                </a:solidFill>
                <a:effectLst/>
                <a:latin typeface="+mn-lt"/>
                <a:ea typeface="+mn-ea"/>
                <a:cs typeface="+mn-cs"/>
              </a:rPr>
              <a:t> involving </a:t>
            </a:r>
            <a:r>
              <a:rPr lang="en-US" altLang="zh-CN" sz="1200" b="0" i="0" u="none" strike="noStrike" kern="1200" dirty="0">
                <a:solidFill>
                  <a:schemeClr val="tx1"/>
                </a:solidFill>
                <a:effectLst/>
                <a:latin typeface="+mn-lt"/>
                <a:ea typeface="+mn-ea"/>
                <a:cs typeface="+mn-cs"/>
                <a:hlinkClick r:id="rId5" tooltip="Time series"/>
              </a:rPr>
              <a:t>time series</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8" tooltip="Model (abstract)"/>
              </a:rPr>
              <a:t>models</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P-value is much larger than the significant level 0.05. The result reject the null hypothesis that unit root doesn't exist. The time series is not stable.</a:t>
            </a:r>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6</a:t>
            </a:fld>
            <a:endParaRPr kumimoji="1" lang="zh-CN" altLang="en-US"/>
          </a:p>
        </p:txBody>
      </p:sp>
    </p:spTree>
    <p:extLst>
      <p:ext uri="{BB962C8B-B14F-4D97-AF65-F5344CB8AC3E}">
        <p14:creationId xmlns:p14="http://schemas.microsoft.com/office/powerpoint/2010/main" val="251164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Since the time series sample is not stable, first-differencing was taken to try to make it stable for future modeling and prediction.</a:t>
            </a:r>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7</a:t>
            </a:fld>
            <a:endParaRPr kumimoji="1" lang="zh-CN" altLang="en-US"/>
          </a:p>
        </p:txBody>
      </p:sp>
    </p:spTree>
    <p:extLst>
      <p:ext uri="{BB962C8B-B14F-4D97-AF65-F5344CB8AC3E}">
        <p14:creationId xmlns:p14="http://schemas.microsoft.com/office/powerpoint/2010/main" val="2539157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After 1st differencing, the autocorrelation plot has obvious  "tail off" Characteristics.</a:t>
            </a:r>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8</a:t>
            </a:fld>
            <a:endParaRPr kumimoji="1" lang="zh-CN" altLang="en-US"/>
          </a:p>
        </p:txBody>
      </p:sp>
    </p:spTree>
    <p:extLst>
      <p:ext uri="{BB962C8B-B14F-4D97-AF65-F5344CB8AC3E}">
        <p14:creationId xmlns:p14="http://schemas.microsoft.com/office/powerpoint/2010/main" val="2352305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p-value in the ADF test is closed to zero. We can accept that </a:t>
            </a:r>
            <a:r>
              <a:rPr lang="en-US" altLang="zh-CN" sz="1200" b="0" i="0" kern="1200" dirty="0">
                <a:solidFill>
                  <a:schemeClr val="tx1"/>
                </a:solidFill>
                <a:effectLst/>
                <a:latin typeface="+mn-lt"/>
                <a:ea typeface="+mn-ea"/>
                <a:cs typeface="+mn-cs"/>
              </a:rPr>
              <a:t>the null hypothesis that unit root doesn't exist. The time series is stable.</a:t>
            </a:r>
            <a:endParaRPr kumimoji="1" lang="zh-CN" altLang="en-US" dirty="0"/>
          </a:p>
        </p:txBody>
      </p:sp>
      <p:sp>
        <p:nvSpPr>
          <p:cNvPr id="4" name="灯片编号占位符 3"/>
          <p:cNvSpPr>
            <a:spLocks noGrp="1"/>
          </p:cNvSpPr>
          <p:nvPr>
            <p:ph type="sldNum" sz="quarter" idx="5"/>
          </p:nvPr>
        </p:nvSpPr>
        <p:spPr/>
        <p:txBody>
          <a:bodyPr/>
          <a:lstStyle/>
          <a:p>
            <a:fld id="{0DE20931-B471-A44C-841C-297326DE804B}" type="slidenum">
              <a:rPr kumimoji="1" lang="zh-CN" altLang="en-US" smtClean="0"/>
              <a:t>9</a:t>
            </a:fld>
            <a:endParaRPr kumimoji="1" lang="zh-CN" altLang="en-US"/>
          </a:p>
        </p:txBody>
      </p:sp>
    </p:spTree>
    <p:extLst>
      <p:ext uri="{BB962C8B-B14F-4D97-AF65-F5344CB8AC3E}">
        <p14:creationId xmlns:p14="http://schemas.microsoft.com/office/powerpoint/2010/main" val="3884410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84DC0-D279-D04D-B62F-82242D24015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4B350DF-F98C-C64E-8BDC-1F39BE4E2E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5595AFB-4941-2645-9379-11A89E2F2C13}"/>
              </a:ext>
            </a:extLst>
          </p:cNvPr>
          <p:cNvSpPr>
            <a:spLocks noGrp="1"/>
          </p:cNvSpPr>
          <p:nvPr>
            <p:ph type="dt" sz="half" idx="10"/>
          </p:nvPr>
        </p:nvSpPr>
        <p:spPr/>
        <p:txBody>
          <a:bodyPr/>
          <a:lstStyle/>
          <a:p>
            <a:fld id="{4700A173-3485-B34B-A776-A4F5088E128A}" type="datetimeFigureOut">
              <a:rPr kumimoji="1" lang="zh-CN" altLang="en-US" smtClean="0"/>
              <a:t>2019/8/14</a:t>
            </a:fld>
            <a:endParaRPr kumimoji="1" lang="zh-CN" altLang="en-US"/>
          </a:p>
        </p:txBody>
      </p:sp>
      <p:sp>
        <p:nvSpPr>
          <p:cNvPr id="5" name="页脚占位符 4">
            <a:extLst>
              <a:ext uri="{FF2B5EF4-FFF2-40B4-BE49-F238E27FC236}">
                <a16:creationId xmlns:a16="http://schemas.microsoft.com/office/drawing/2014/main" id="{4FCB1026-DB8C-AF48-BC31-9C4A138DF4E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4FAD71D-7554-CD45-90AF-5F8D276C25EA}"/>
              </a:ext>
            </a:extLst>
          </p:cNvPr>
          <p:cNvSpPr>
            <a:spLocks noGrp="1"/>
          </p:cNvSpPr>
          <p:nvPr>
            <p:ph type="sldNum" sz="quarter" idx="12"/>
          </p:nvPr>
        </p:nvSpPr>
        <p:spPr/>
        <p:txBody>
          <a:body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3150555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9B67A-9087-A049-94EA-C9B2152480DA}"/>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0CB16CC-1455-4146-8B47-4C23C8987DA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1A1C904-A7C5-DF4F-B237-79526B929639}"/>
              </a:ext>
            </a:extLst>
          </p:cNvPr>
          <p:cNvSpPr>
            <a:spLocks noGrp="1"/>
          </p:cNvSpPr>
          <p:nvPr>
            <p:ph type="dt" sz="half" idx="10"/>
          </p:nvPr>
        </p:nvSpPr>
        <p:spPr/>
        <p:txBody>
          <a:bodyPr/>
          <a:lstStyle/>
          <a:p>
            <a:fld id="{4700A173-3485-B34B-A776-A4F5088E128A}" type="datetimeFigureOut">
              <a:rPr kumimoji="1" lang="zh-CN" altLang="en-US" smtClean="0"/>
              <a:t>2019/8/14</a:t>
            </a:fld>
            <a:endParaRPr kumimoji="1" lang="zh-CN" altLang="en-US"/>
          </a:p>
        </p:txBody>
      </p:sp>
      <p:sp>
        <p:nvSpPr>
          <p:cNvPr id="5" name="页脚占位符 4">
            <a:extLst>
              <a:ext uri="{FF2B5EF4-FFF2-40B4-BE49-F238E27FC236}">
                <a16:creationId xmlns:a16="http://schemas.microsoft.com/office/drawing/2014/main" id="{1BFE7EE8-838B-3D4A-8CB5-D745F5B666F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AFDE3D1-BEBA-0940-AC01-9FC524FDDC16}"/>
              </a:ext>
            </a:extLst>
          </p:cNvPr>
          <p:cNvSpPr>
            <a:spLocks noGrp="1"/>
          </p:cNvSpPr>
          <p:nvPr>
            <p:ph type="sldNum" sz="quarter" idx="12"/>
          </p:nvPr>
        </p:nvSpPr>
        <p:spPr/>
        <p:txBody>
          <a:body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1270965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7F7BCE8-DD73-374E-B8A5-DB99CA8E8B81}"/>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D2B1F96-7EE4-974F-9029-DFC66EE1183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F59DD5D-4664-DC4D-B7FE-40FD189B7DD3}"/>
              </a:ext>
            </a:extLst>
          </p:cNvPr>
          <p:cNvSpPr>
            <a:spLocks noGrp="1"/>
          </p:cNvSpPr>
          <p:nvPr>
            <p:ph type="dt" sz="half" idx="10"/>
          </p:nvPr>
        </p:nvSpPr>
        <p:spPr/>
        <p:txBody>
          <a:bodyPr/>
          <a:lstStyle/>
          <a:p>
            <a:fld id="{4700A173-3485-B34B-A776-A4F5088E128A}" type="datetimeFigureOut">
              <a:rPr kumimoji="1" lang="zh-CN" altLang="en-US" smtClean="0"/>
              <a:t>2019/8/14</a:t>
            </a:fld>
            <a:endParaRPr kumimoji="1" lang="zh-CN" altLang="en-US"/>
          </a:p>
        </p:txBody>
      </p:sp>
      <p:sp>
        <p:nvSpPr>
          <p:cNvPr id="5" name="页脚占位符 4">
            <a:extLst>
              <a:ext uri="{FF2B5EF4-FFF2-40B4-BE49-F238E27FC236}">
                <a16:creationId xmlns:a16="http://schemas.microsoft.com/office/drawing/2014/main" id="{CF08C12E-1ED0-A14A-9846-1F943919086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86EAD3D-04B3-BB4F-B093-7113AD11C83A}"/>
              </a:ext>
            </a:extLst>
          </p:cNvPr>
          <p:cNvSpPr>
            <a:spLocks noGrp="1"/>
          </p:cNvSpPr>
          <p:nvPr>
            <p:ph type="sldNum" sz="quarter" idx="12"/>
          </p:nvPr>
        </p:nvSpPr>
        <p:spPr/>
        <p:txBody>
          <a:body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3056570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CA668-1451-C446-B6EC-EB2EDBF9F16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B322625-750D-7A4C-89A7-05DC7CE5FBF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C297EEA-E2E8-7E43-A827-88713461073C}"/>
              </a:ext>
            </a:extLst>
          </p:cNvPr>
          <p:cNvSpPr>
            <a:spLocks noGrp="1"/>
          </p:cNvSpPr>
          <p:nvPr>
            <p:ph type="dt" sz="half" idx="10"/>
          </p:nvPr>
        </p:nvSpPr>
        <p:spPr/>
        <p:txBody>
          <a:bodyPr/>
          <a:lstStyle/>
          <a:p>
            <a:fld id="{4700A173-3485-B34B-A776-A4F5088E128A}" type="datetimeFigureOut">
              <a:rPr kumimoji="1" lang="zh-CN" altLang="en-US" smtClean="0"/>
              <a:t>2019/8/14</a:t>
            </a:fld>
            <a:endParaRPr kumimoji="1" lang="zh-CN" altLang="en-US"/>
          </a:p>
        </p:txBody>
      </p:sp>
      <p:sp>
        <p:nvSpPr>
          <p:cNvPr id="5" name="页脚占位符 4">
            <a:extLst>
              <a:ext uri="{FF2B5EF4-FFF2-40B4-BE49-F238E27FC236}">
                <a16:creationId xmlns:a16="http://schemas.microsoft.com/office/drawing/2014/main" id="{D4AAEF33-135B-E940-9231-3298C2E098D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A2DEB21-9DC5-FE40-ADE0-03145460F36D}"/>
              </a:ext>
            </a:extLst>
          </p:cNvPr>
          <p:cNvSpPr>
            <a:spLocks noGrp="1"/>
          </p:cNvSpPr>
          <p:nvPr>
            <p:ph type="sldNum" sz="quarter" idx="12"/>
          </p:nvPr>
        </p:nvSpPr>
        <p:spPr/>
        <p:txBody>
          <a:body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395830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61BF2-DA1C-8B42-9A79-847CC25B967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24E99F2-FCBC-D443-B51C-0A6E8AA28A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09E5859-E446-4340-B47A-63F8AB13D12B}"/>
              </a:ext>
            </a:extLst>
          </p:cNvPr>
          <p:cNvSpPr>
            <a:spLocks noGrp="1"/>
          </p:cNvSpPr>
          <p:nvPr>
            <p:ph type="dt" sz="half" idx="10"/>
          </p:nvPr>
        </p:nvSpPr>
        <p:spPr/>
        <p:txBody>
          <a:bodyPr/>
          <a:lstStyle/>
          <a:p>
            <a:fld id="{4700A173-3485-B34B-A776-A4F5088E128A}" type="datetimeFigureOut">
              <a:rPr kumimoji="1" lang="zh-CN" altLang="en-US" smtClean="0"/>
              <a:t>2019/8/14</a:t>
            </a:fld>
            <a:endParaRPr kumimoji="1" lang="zh-CN" altLang="en-US"/>
          </a:p>
        </p:txBody>
      </p:sp>
      <p:sp>
        <p:nvSpPr>
          <p:cNvPr id="5" name="页脚占位符 4">
            <a:extLst>
              <a:ext uri="{FF2B5EF4-FFF2-40B4-BE49-F238E27FC236}">
                <a16:creationId xmlns:a16="http://schemas.microsoft.com/office/drawing/2014/main" id="{152B814B-0208-3347-9491-F92F89E28D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602660A-8813-A740-B0BF-5CB42DCA10BC}"/>
              </a:ext>
            </a:extLst>
          </p:cNvPr>
          <p:cNvSpPr>
            <a:spLocks noGrp="1"/>
          </p:cNvSpPr>
          <p:nvPr>
            <p:ph type="sldNum" sz="quarter" idx="12"/>
          </p:nvPr>
        </p:nvSpPr>
        <p:spPr/>
        <p:txBody>
          <a:body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2182692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70226-1751-6343-B432-59B1074F6FE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9480540-2D6C-7F43-AF58-F16CC5874345}"/>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1D034F75-F520-8B4C-8BC1-67C8C45BFC1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41E3001A-4932-2140-A8D4-10D52E63E94F}"/>
              </a:ext>
            </a:extLst>
          </p:cNvPr>
          <p:cNvSpPr>
            <a:spLocks noGrp="1"/>
          </p:cNvSpPr>
          <p:nvPr>
            <p:ph type="dt" sz="half" idx="10"/>
          </p:nvPr>
        </p:nvSpPr>
        <p:spPr/>
        <p:txBody>
          <a:bodyPr/>
          <a:lstStyle/>
          <a:p>
            <a:fld id="{4700A173-3485-B34B-A776-A4F5088E128A}" type="datetimeFigureOut">
              <a:rPr kumimoji="1" lang="zh-CN" altLang="en-US" smtClean="0"/>
              <a:t>2019/8/14</a:t>
            </a:fld>
            <a:endParaRPr kumimoji="1" lang="zh-CN" altLang="en-US"/>
          </a:p>
        </p:txBody>
      </p:sp>
      <p:sp>
        <p:nvSpPr>
          <p:cNvPr id="6" name="页脚占位符 5">
            <a:extLst>
              <a:ext uri="{FF2B5EF4-FFF2-40B4-BE49-F238E27FC236}">
                <a16:creationId xmlns:a16="http://schemas.microsoft.com/office/drawing/2014/main" id="{6630F317-24F4-D948-8B5A-C0942E2AC73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4E172D1-3783-C844-AEAB-5E8344C56FD8}"/>
              </a:ext>
            </a:extLst>
          </p:cNvPr>
          <p:cNvSpPr>
            <a:spLocks noGrp="1"/>
          </p:cNvSpPr>
          <p:nvPr>
            <p:ph type="sldNum" sz="quarter" idx="12"/>
          </p:nvPr>
        </p:nvSpPr>
        <p:spPr/>
        <p:txBody>
          <a:body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300758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236B51-E3D4-6F49-AE2C-D036AAA8E7B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51AD558-0F5C-DD43-8F05-3BF6A7AA2F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3675E99C-8C7F-F846-B235-4C1B98F61FA9}"/>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18E184A0-A848-7946-88B0-00B03D31AC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75C8BE9-8B28-714E-8A8D-AACE0C03C1CE}"/>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5FF4B7C-23DE-0347-8C1C-C81D6492578E}"/>
              </a:ext>
            </a:extLst>
          </p:cNvPr>
          <p:cNvSpPr>
            <a:spLocks noGrp="1"/>
          </p:cNvSpPr>
          <p:nvPr>
            <p:ph type="dt" sz="half" idx="10"/>
          </p:nvPr>
        </p:nvSpPr>
        <p:spPr/>
        <p:txBody>
          <a:bodyPr/>
          <a:lstStyle/>
          <a:p>
            <a:fld id="{4700A173-3485-B34B-A776-A4F5088E128A}" type="datetimeFigureOut">
              <a:rPr kumimoji="1" lang="zh-CN" altLang="en-US" smtClean="0"/>
              <a:t>2019/8/14</a:t>
            </a:fld>
            <a:endParaRPr kumimoji="1" lang="zh-CN" altLang="en-US"/>
          </a:p>
        </p:txBody>
      </p:sp>
      <p:sp>
        <p:nvSpPr>
          <p:cNvPr id="8" name="页脚占位符 7">
            <a:extLst>
              <a:ext uri="{FF2B5EF4-FFF2-40B4-BE49-F238E27FC236}">
                <a16:creationId xmlns:a16="http://schemas.microsoft.com/office/drawing/2014/main" id="{092E7040-3BBE-BE42-A07E-F58007444C9D}"/>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ECC5F54-2A4A-D64D-8509-132CF61A78E4}"/>
              </a:ext>
            </a:extLst>
          </p:cNvPr>
          <p:cNvSpPr>
            <a:spLocks noGrp="1"/>
          </p:cNvSpPr>
          <p:nvPr>
            <p:ph type="sldNum" sz="quarter" idx="12"/>
          </p:nvPr>
        </p:nvSpPr>
        <p:spPr/>
        <p:txBody>
          <a:body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122392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4C1C1-F6BE-0748-9350-23A0545E19E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1ED3ED6D-DECC-7949-8D32-8710A3BF4178}"/>
              </a:ext>
            </a:extLst>
          </p:cNvPr>
          <p:cNvSpPr>
            <a:spLocks noGrp="1"/>
          </p:cNvSpPr>
          <p:nvPr>
            <p:ph type="dt" sz="half" idx="10"/>
          </p:nvPr>
        </p:nvSpPr>
        <p:spPr/>
        <p:txBody>
          <a:bodyPr/>
          <a:lstStyle/>
          <a:p>
            <a:fld id="{4700A173-3485-B34B-A776-A4F5088E128A}" type="datetimeFigureOut">
              <a:rPr kumimoji="1" lang="zh-CN" altLang="en-US" smtClean="0"/>
              <a:t>2019/8/14</a:t>
            </a:fld>
            <a:endParaRPr kumimoji="1" lang="zh-CN" altLang="en-US"/>
          </a:p>
        </p:txBody>
      </p:sp>
      <p:sp>
        <p:nvSpPr>
          <p:cNvPr id="4" name="页脚占位符 3">
            <a:extLst>
              <a:ext uri="{FF2B5EF4-FFF2-40B4-BE49-F238E27FC236}">
                <a16:creationId xmlns:a16="http://schemas.microsoft.com/office/drawing/2014/main" id="{206002F3-9034-C44C-B037-EAB3E71B7FF1}"/>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325BA67-4019-3244-9832-9238C587943D}"/>
              </a:ext>
            </a:extLst>
          </p:cNvPr>
          <p:cNvSpPr>
            <a:spLocks noGrp="1"/>
          </p:cNvSpPr>
          <p:nvPr>
            <p:ph type="sldNum" sz="quarter" idx="12"/>
          </p:nvPr>
        </p:nvSpPr>
        <p:spPr/>
        <p:txBody>
          <a:body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2726758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3DB261-C00B-7242-B2EA-62FF8DF19D5D}"/>
              </a:ext>
            </a:extLst>
          </p:cNvPr>
          <p:cNvSpPr>
            <a:spLocks noGrp="1"/>
          </p:cNvSpPr>
          <p:nvPr>
            <p:ph type="dt" sz="half" idx="10"/>
          </p:nvPr>
        </p:nvSpPr>
        <p:spPr/>
        <p:txBody>
          <a:bodyPr/>
          <a:lstStyle/>
          <a:p>
            <a:fld id="{4700A173-3485-B34B-A776-A4F5088E128A}" type="datetimeFigureOut">
              <a:rPr kumimoji="1" lang="zh-CN" altLang="en-US" smtClean="0"/>
              <a:t>2019/8/14</a:t>
            </a:fld>
            <a:endParaRPr kumimoji="1" lang="zh-CN" altLang="en-US"/>
          </a:p>
        </p:txBody>
      </p:sp>
      <p:sp>
        <p:nvSpPr>
          <p:cNvPr id="3" name="页脚占位符 2">
            <a:extLst>
              <a:ext uri="{FF2B5EF4-FFF2-40B4-BE49-F238E27FC236}">
                <a16:creationId xmlns:a16="http://schemas.microsoft.com/office/drawing/2014/main" id="{564444F0-CFDE-D04B-B117-6F8A84685C6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A9F704E-51FD-C046-9699-B53707C2EBF2}"/>
              </a:ext>
            </a:extLst>
          </p:cNvPr>
          <p:cNvSpPr>
            <a:spLocks noGrp="1"/>
          </p:cNvSpPr>
          <p:nvPr>
            <p:ph type="sldNum" sz="quarter" idx="12"/>
          </p:nvPr>
        </p:nvSpPr>
        <p:spPr/>
        <p:txBody>
          <a:body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311749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06660-43D8-3D4A-92E0-B3F5D696B5F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E082CFD3-CBDC-B94D-AF0C-C88D2473B7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10732B3-CE95-1140-B0DF-8AF7AB51D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87460E7-72F7-D249-9102-CCFD64DE1672}"/>
              </a:ext>
            </a:extLst>
          </p:cNvPr>
          <p:cNvSpPr>
            <a:spLocks noGrp="1"/>
          </p:cNvSpPr>
          <p:nvPr>
            <p:ph type="dt" sz="half" idx="10"/>
          </p:nvPr>
        </p:nvSpPr>
        <p:spPr/>
        <p:txBody>
          <a:bodyPr/>
          <a:lstStyle/>
          <a:p>
            <a:fld id="{4700A173-3485-B34B-A776-A4F5088E128A}" type="datetimeFigureOut">
              <a:rPr kumimoji="1" lang="zh-CN" altLang="en-US" smtClean="0"/>
              <a:t>2019/8/14</a:t>
            </a:fld>
            <a:endParaRPr kumimoji="1" lang="zh-CN" altLang="en-US"/>
          </a:p>
        </p:txBody>
      </p:sp>
      <p:sp>
        <p:nvSpPr>
          <p:cNvPr id="6" name="页脚占位符 5">
            <a:extLst>
              <a:ext uri="{FF2B5EF4-FFF2-40B4-BE49-F238E27FC236}">
                <a16:creationId xmlns:a16="http://schemas.microsoft.com/office/drawing/2014/main" id="{DBF5474C-B752-E640-91B8-1E404E091A7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39BFDD8-F75A-5C4D-83B9-4FD425983412}"/>
              </a:ext>
            </a:extLst>
          </p:cNvPr>
          <p:cNvSpPr>
            <a:spLocks noGrp="1"/>
          </p:cNvSpPr>
          <p:nvPr>
            <p:ph type="sldNum" sz="quarter" idx="12"/>
          </p:nvPr>
        </p:nvSpPr>
        <p:spPr/>
        <p:txBody>
          <a:body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3817211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B5A22-AA1F-6942-A97B-C3B1301683E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2405FDD7-DA93-1345-A4EA-16A7861422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48ADACD-0333-0C46-AA22-2ABC2C8DE0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035B518-6E5B-2E43-9D86-3132D2F92D3C}"/>
              </a:ext>
            </a:extLst>
          </p:cNvPr>
          <p:cNvSpPr>
            <a:spLocks noGrp="1"/>
          </p:cNvSpPr>
          <p:nvPr>
            <p:ph type="dt" sz="half" idx="10"/>
          </p:nvPr>
        </p:nvSpPr>
        <p:spPr/>
        <p:txBody>
          <a:bodyPr/>
          <a:lstStyle/>
          <a:p>
            <a:fld id="{4700A173-3485-B34B-A776-A4F5088E128A}" type="datetimeFigureOut">
              <a:rPr kumimoji="1" lang="zh-CN" altLang="en-US" smtClean="0"/>
              <a:t>2019/8/14</a:t>
            </a:fld>
            <a:endParaRPr kumimoji="1" lang="zh-CN" altLang="en-US"/>
          </a:p>
        </p:txBody>
      </p:sp>
      <p:sp>
        <p:nvSpPr>
          <p:cNvPr id="6" name="页脚占位符 5">
            <a:extLst>
              <a:ext uri="{FF2B5EF4-FFF2-40B4-BE49-F238E27FC236}">
                <a16:creationId xmlns:a16="http://schemas.microsoft.com/office/drawing/2014/main" id="{72856CA5-D5A7-2048-BA75-57F0A2C1829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83C2F3F-C943-D640-AF2C-BC5EE51419B5}"/>
              </a:ext>
            </a:extLst>
          </p:cNvPr>
          <p:cNvSpPr>
            <a:spLocks noGrp="1"/>
          </p:cNvSpPr>
          <p:nvPr>
            <p:ph type="sldNum" sz="quarter" idx="12"/>
          </p:nvPr>
        </p:nvSpPr>
        <p:spPr/>
        <p:txBody>
          <a:body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4234801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EF2BC6C-3B61-B540-B0AB-E8E709D5DD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6991B26-7794-6442-8AF7-73D29547C2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B059F2B-4814-874C-B0B9-6AB9B5893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00A173-3485-B34B-A776-A4F5088E128A}" type="datetimeFigureOut">
              <a:rPr kumimoji="1" lang="zh-CN" altLang="en-US" smtClean="0"/>
              <a:t>2019/8/14</a:t>
            </a:fld>
            <a:endParaRPr kumimoji="1" lang="zh-CN" altLang="en-US"/>
          </a:p>
        </p:txBody>
      </p:sp>
      <p:sp>
        <p:nvSpPr>
          <p:cNvPr id="5" name="页脚占位符 4">
            <a:extLst>
              <a:ext uri="{FF2B5EF4-FFF2-40B4-BE49-F238E27FC236}">
                <a16:creationId xmlns:a16="http://schemas.microsoft.com/office/drawing/2014/main" id="{557B2DCB-0693-2142-9BC9-41D675010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4897F77-82E9-4341-A349-CD8ABD1986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F1658C-D38E-5C49-8832-3E14C66276D9}" type="slidenum">
              <a:rPr kumimoji="1" lang="zh-CN" altLang="en-US" smtClean="0"/>
              <a:t>‹#›</a:t>
            </a:fld>
            <a:endParaRPr kumimoji="1" lang="zh-CN" altLang="en-US"/>
          </a:p>
        </p:txBody>
      </p:sp>
    </p:spTree>
    <p:extLst>
      <p:ext uri="{BB962C8B-B14F-4D97-AF65-F5344CB8AC3E}">
        <p14:creationId xmlns:p14="http://schemas.microsoft.com/office/powerpoint/2010/main" val="1750113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AD017-7EA5-6646-9020-18C0A7AFB0EE}"/>
              </a:ext>
            </a:extLst>
          </p:cNvPr>
          <p:cNvSpPr>
            <a:spLocks noGrp="1"/>
          </p:cNvSpPr>
          <p:nvPr>
            <p:ph type="ctrTitle"/>
          </p:nvPr>
        </p:nvSpPr>
        <p:spPr/>
        <p:txBody>
          <a:bodyPr>
            <a:normAutofit/>
          </a:bodyPr>
          <a:lstStyle/>
          <a:p>
            <a:r>
              <a:rPr kumimoji="1" lang="en-US" altLang="zh-CN" sz="4800" dirty="0"/>
              <a:t>Time Series Forecasting of Electrical Energy Consumption</a:t>
            </a:r>
            <a:endParaRPr kumimoji="1" lang="zh-CN" altLang="en-US" sz="4800" dirty="0"/>
          </a:p>
        </p:txBody>
      </p:sp>
      <p:sp>
        <p:nvSpPr>
          <p:cNvPr id="3" name="副标题 2">
            <a:extLst>
              <a:ext uri="{FF2B5EF4-FFF2-40B4-BE49-F238E27FC236}">
                <a16:creationId xmlns:a16="http://schemas.microsoft.com/office/drawing/2014/main" id="{22E7D14A-0ADA-0C4F-A59D-70FBCA421E71}"/>
              </a:ext>
            </a:extLst>
          </p:cNvPr>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698745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71D72FC8-FCED-B748-B274-BAFD0A68EB4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altLang="zh-CN" sz="2600" b="1" dirty="0">
                <a:solidFill>
                  <a:srgbClr val="FFFFFF"/>
                </a:solidFill>
              </a:rPr>
              <a:t>Fitting the ARIMA model</a:t>
            </a:r>
            <a:endParaRPr kumimoji="1" lang="zh-CN" altLang="en-US" sz="2600" dirty="0">
              <a:solidFill>
                <a:srgbClr val="FFFFFF"/>
              </a:solidFill>
            </a:endParaRPr>
          </a:p>
        </p:txBody>
      </p:sp>
      <p:pic>
        <p:nvPicPr>
          <p:cNvPr id="8" name="内容占位符 4" descr="图片包含 屏幕截图&#10;&#10;描述已自动生成">
            <a:extLst>
              <a:ext uri="{FF2B5EF4-FFF2-40B4-BE49-F238E27FC236}">
                <a16:creationId xmlns:a16="http://schemas.microsoft.com/office/drawing/2014/main" id="{A55D5099-63CC-3049-A4DB-F87C173B33EE}"/>
              </a:ext>
            </a:extLst>
          </p:cNvPr>
          <p:cNvPicPr>
            <a:picLocks noChangeAspect="1"/>
          </p:cNvPicPr>
          <p:nvPr/>
        </p:nvPicPr>
        <p:blipFill>
          <a:blip r:embed="rId3"/>
          <a:stretch>
            <a:fillRect/>
          </a:stretch>
        </p:blipFill>
        <p:spPr>
          <a:xfrm>
            <a:off x="4038600" y="1367321"/>
            <a:ext cx="7188199" cy="2983101"/>
          </a:xfrm>
          <a:prstGeom prst="rect">
            <a:avLst/>
          </a:prstGeom>
        </p:spPr>
      </p:pic>
      <p:sp>
        <p:nvSpPr>
          <p:cNvPr id="10" name="Content Placeholder 9">
            <a:extLst>
              <a:ext uri="{FF2B5EF4-FFF2-40B4-BE49-F238E27FC236}">
                <a16:creationId xmlns:a16="http://schemas.microsoft.com/office/drawing/2014/main" id="{6D588CB0-A611-48B2-90EC-AE2609BE6E39}"/>
              </a:ext>
            </a:extLst>
          </p:cNvPr>
          <p:cNvSpPr>
            <a:spLocks noGrp="1"/>
          </p:cNvSpPr>
          <p:nvPr>
            <p:ph idx="1"/>
          </p:nvPr>
        </p:nvSpPr>
        <p:spPr>
          <a:xfrm>
            <a:off x="4038600" y="4884873"/>
            <a:ext cx="7188199" cy="1292090"/>
          </a:xfrm>
        </p:spPr>
        <p:txBody>
          <a:bodyPr>
            <a:normAutofit/>
          </a:bodyPr>
          <a:lstStyle/>
          <a:p>
            <a:endParaRPr lang="en-US" sz="1800"/>
          </a:p>
        </p:txBody>
      </p:sp>
    </p:spTree>
    <p:extLst>
      <p:ext uri="{BB962C8B-B14F-4D97-AF65-F5344CB8AC3E}">
        <p14:creationId xmlns:p14="http://schemas.microsoft.com/office/powerpoint/2010/main" val="1826259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64E217E-15E8-7045-A4E5-38965EA75921}"/>
              </a:ext>
            </a:extLst>
          </p:cNvPr>
          <p:cNvSpPr>
            <a:spLocks noGrp="1"/>
          </p:cNvSpPr>
          <p:nvPr>
            <p:ph type="title"/>
          </p:nvPr>
        </p:nvSpPr>
        <p:spPr>
          <a:xfrm>
            <a:off x="546351" y="433545"/>
            <a:ext cx="11139854" cy="935563"/>
          </a:xfrm>
          <a:prstGeom prst="ellipse">
            <a:avLst/>
          </a:prstGeom>
        </p:spPr>
        <p:txBody>
          <a:bodyPr vert="horz" lIns="91440" tIns="45720" rIns="91440" bIns="45720" rtlCol="0" anchor="b">
            <a:normAutofit/>
          </a:bodyPr>
          <a:lstStyle/>
          <a:p>
            <a:pPr algn="ctr"/>
            <a:r>
              <a:rPr lang="en-US" altLang="zh-CN" sz="3800" b="1" dirty="0">
                <a:solidFill>
                  <a:srgbClr val="FFFFFF"/>
                </a:solidFill>
              </a:rPr>
              <a:t>Validating forecasts</a:t>
            </a:r>
            <a:endParaRPr kumimoji="1" lang="en-US" altLang="zh-CN" sz="3800" dirty="0">
              <a:solidFill>
                <a:srgbClr val="FFFFFF"/>
              </a:solidFill>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内容占位符 4" descr="图片包含 屏幕截图&#10;&#10;描述已自动生成">
            <a:extLst>
              <a:ext uri="{FF2B5EF4-FFF2-40B4-BE49-F238E27FC236}">
                <a16:creationId xmlns:a16="http://schemas.microsoft.com/office/drawing/2014/main" id="{124B60F5-0DCD-9343-8514-0699D4628804}"/>
              </a:ext>
            </a:extLst>
          </p:cNvPr>
          <p:cNvPicPr>
            <a:picLocks noGrp="1" noChangeAspect="1"/>
          </p:cNvPicPr>
          <p:nvPr>
            <p:ph idx="1"/>
          </p:nvPr>
        </p:nvPicPr>
        <p:blipFill>
          <a:blip r:embed="rId3"/>
          <a:stretch>
            <a:fillRect/>
          </a:stretch>
        </p:blipFill>
        <p:spPr>
          <a:xfrm>
            <a:off x="331567" y="2277803"/>
            <a:ext cx="5455917" cy="3825528"/>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图片 6" descr="图片包含 地图, 文字, 屏幕截图&#10;&#10;描述已自动生成">
            <a:extLst>
              <a:ext uri="{FF2B5EF4-FFF2-40B4-BE49-F238E27FC236}">
                <a16:creationId xmlns:a16="http://schemas.microsoft.com/office/drawing/2014/main" id="{E6050F98-C9A2-F84E-9A75-2264AC251E5D}"/>
              </a:ext>
            </a:extLst>
          </p:cNvPr>
          <p:cNvPicPr>
            <a:picLocks noChangeAspect="1"/>
          </p:cNvPicPr>
          <p:nvPr/>
        </p:nvPicPr>
        <p:blipFill>
          <a:blip r:embed="rId4"/>
          <a:stretch>
            <a:fillRect/>
          </a:stretch>
        </p:blipFill>
        <p:spPr>
          <a:xfrm>
            <a:off x="6445073" y="2277802"/>
            <a:ext cx="5455917" cy="3798250"/>
          </a:xfrm>
          <a:prstGeom prst="rect">
            <a:avLst/>
          </a:prstGeom>
        </p:spPr>
      </p:pic>
    </p:spTree>
    <p:extLst>
      <p:ext uri="{BB962C8B-B14F-4D97-AF65-F5344CB8AC3E}">
        <p14:creationId xmlns:p14="http://schemas.microsoft.com/office/powerpoint/2010/main" val="186627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C85F52A-159D-FD44-B99B-DE114115154C}"/>
              </a:ext>
            </a:extLst>
          </p:cNvPr>
          <p:cNvSpPr>
            <a:spLocks noGrp="1"/>
          </p:cNvSpPr>
          <p:nvPr>
            <p:ph type="title"/>
          </p:nvPr>
        </p:nvSpPr>
        <p:spPr>
          <a:xfrm>
            <a:off x="640079" y="2074363"/>
            <a:ext cx="3029877"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zh-CN" sz="2400" kern="1200" dirty="0">
                <a:solidFill>
                  <a:srgbClr val="FFFFFF"/>
                </a:solidFill>
                <a:latin typeface="+mj-lt"/>
                <a:ea typeface="+mj-ea"/>
                <a:cs typeface="+mj-cs"/>
              </a:rPr>
              <a:t>Preprocessing Hourly Time Series Data</a:t>
            </a:r>
          </a:p>
        </p:txBody>
      </p:sp>
      <p:pic>
        <p:nvPicPr>
          <p:cNvPr id="5" name="内容占位符 4" descr="图片包含 屏幕截图&#10;&#10;描述已自动生成">
            <a:extLst>
              <a:ext uri="{FF2B5EF4-FFF2-40B4-BE49-F238E27FC236}">
                <a16:creationId xmlns:a16="http://schemas.microsoft.com/office/drawing/2014/main" id="{2683FB7D-556A-CA40-9548-C34AC621F1FE}"/>
              </a:ext>
            </a:extLst>
          </p:cNvPr>
          <p:cNvPicPr>
            <a:picLocks noGrp="1" noChangeAspect="1"/>
          </p:cNvPicPr>
          <p:nvPr>
            <p:ph idx="1"/>
          </p:nvPr>
        </p:nvPicPr>
        <p:blipFill>
          <a:blip r:embed="rId3"/>
          <a:stretch>
            <a:fillRect/>
          </a:stretch>
        </p:blipFill>
        <p:spPr>
          <a:xfrm>
            <a:off x="4038600" y="1432581"/>
            <a:ext cx="7188199" cy="3989448"/>
          </a:xfrm>
          <a:prstGeom prst="rect">
            <a:avLst/>
          </a:prstGeom>
        </p:spPr>
      </p:pic>
    </p:spTree>
    <p:extLst>
      <p:ext uri="{BB962C8B-B14F-4D97-AF65-F5344CB8AC3E}">
        <p14:creationId xmlns:p14="http://schemas.microsoft.com/office/powerpoint/2010/main" val="238786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08F66-CBF7-2A40-AAC8-8D9C6532D6E2}"/>
              </a:ext>
            </a:extLst>
          </p:cNvPr>
          <p:cNvSpPr>
            <a:spLocks noGrp="1"/>
          </p:cNvSpPr>
          <p:nvPr>
            <p:ph type="title"/>
          </p:nvPr>
        </p:nvSpPr>
        <p:spPr/>
        <p:txBody>
          <a:bodyPr/>
          <a:lstStyle/>
          <a:p>
            <a:r>
              <a:rPr kumimoji="1" lang="en-US" altLang="zh-CN" dirty="0"/>
              <a:t>Visualizing Hourly Time Series Data</a:t>
            </a:r>
            <a:endParaRPr kumimoji="1" lang="zh-CN" altLang="en-US" dirty="0"/>
          </a:p>
        </p:txBody>
      </p:sp>
      <p:pic>
        <p:nvPicPr>
          <p:cNvPr id="5" name="内容占位符 4" descr="图片包含 屏幕截图&#10;&#10;描述已自动生成">
            <a:extLst>
              <a:ext uri="{FF2B5EF4-FFF2-40B4-BE49-F238E27FC236}">
                <a16:creationId xmlns:a16="http://schemas.microsoft.com/office/drawing/2014/main" id="{B63AEB7B-EA40-0B44-9E7E-C26499DE9CD1}"/>
              </a:ext>
            </a:extLst>
          </p:cNvPr>
          <p:cNvPicPr>
            <a:picLocks noGrp="1" noChangeAspect="1"/>
          </p:cNvPicPr>
          <p:nvPr>
            <p:ph idx="1"/>
          </p:nvPr>
        </p:nvPicPr>
        <p:blipFill>
          <a:blip r:embed="rId3"/>
          <a:stretch>
            <a:fillRect/>
          </a:stretch>
        </p:blipFill>
        <p:spPr>
          <a:xfrm>
            <a:off x="2174327" y="1825625"/>
            <a:ext cx="7843345" cy="4351338"/>
          </a:xfrm>
        </p:spPr>
      </p:pic>
    </p:spTree>
    <p:extLst>
      <p:ext uri="{BB962C8B-B14F-4D97-AF65-F5344CB8AC3E}">
        <p14:creationId xmlns:p14="http://schemas.microsoft.com/office/powerpoint/2010/main" val="3591006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9AC2BB3-478A-334C-B460-2D221E128ED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dirty="0">
                <a:solidFill>
                  <a:srgbClr val="FFFFFF"/>
                </a:solidFill>
                <a:latin typeface="+mj-lt"/>
                <a:ea typeface="+mj-ea"/>
                <a:cs typeface="+mj-cs"/>
              </a:rPr>
              <a:t>Augmented Dickey–Fuller test</a:t>
            </a:r>
            <a:endParaRPr kumimoji="1" lang="en-US" altLang="zh-CN" sz="2600" kern="1200" dirty="0">
              <a:solidFill>
                <a:srgbClr val="FFFFFF"/>
              </a:solidFill>
              <a:latin typeface="+mj-lt"/>
              <a:ea typeface="+mj-ea"/>
              <a:cs typeface="+mj-cs"/>
            </a:endParaRPr>
          </a:p>
        </p:txBody>
      </p:sp>
      <p:pic>
        <p:nvPicPr>
          <p:cNvPr id="5" name="内容占位符 4">
            <a:extLst>
              <a:ext uri="{FF2B5EF4-FFF2-40B4-BE49-F238E27FC236}">
                <a16:creationId xmlns:a16="http://schemas.microsoft.com/office/drawing/2014/main" id="{BC087D8F-8EBD-F74D-AEE5-0FAA4CB02D44}"/>
              </a:ext>
            </a:extLst>
          </p:cNvPr>
          <p:cNvPicPr>
            <a:picLocks noGrp="1" noChangeAspect="1"/>
          </p:cNvPicPr>
          <p:nvPr>
            <p:ph idx="1"/>
          </p:nvPr>
        </p:nvPicPr>
        <p:blipFill>
          <a:blip r:embed="rId3"/>
          <a:stretch>
            <a:fillRect/>
          </a:stretch>
        </p:blipFill>
        <p:spPr>
          <a:xfrm>
            <a:off x="4038600" y="3139778"/>
            <a:ext cx="7188199" cy="575054"/>
          </a:xfrm>
          <a:prstGeom prst="rect">
            <a:avLst/>
          </a:prstGeom>
        </p:spPr>
      </p:pic>
    </p:spTree>
    <p:extLst>
      <p:ext uri="{BB962C8B-B14F-4D97-AF65-F5344CB8AC3E}">
        <p14:creationId xmlns:p14="http://schemas.microsoft.com/office/powerpoint/2010/main" val="2336779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5BF4246-6BD1-4A4B-9754-01D4041B991F}"/>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a:bodyPr>
          <a:lstStyle/>
          <a:p>
            <a:pPr algn="ctr"/>
            <a:r>
              <a:rPr lang="en-US" altLang="zh-CN" sz="3800" b="1">
                <a:solidFill>
                  <a:srgbClr val="FFFFFF"/>
                </a:solidFill>
              </a:rPr>
              <a:t>Validating forecasts</a:t>
            </a:r>
            <a:endParaRPr kumimoji="1" lang="en-US" altLang="zh-CN" sz="3800">
              <a:solidFill>
                <a:srgbClr val="FFFFFF"/>
              </a:solidFill>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内容占位符 4" descr="图片包含 屏幕截图&#10;&#10;描述已自动生成">
            <a:extLst>
              <a:ext uri="{FF2B5EF4-FFF2-40B4-BE49-F238E27FC236}">
                <a16:creationId xmlns:a16="http://schemas.microsoft.com/office/drawing/2014/main" id="{9180FB01-B72A-AD45-9216-0736114A8515}"/>
              </a:ext>
            </a:extLst>
          </p:cNvPr>
          <p:cNvPicPr>
            <a:picLocks noGrp="1" noChangeAspect="1"/>
          </p:cNvPicPr>
          <p:nvPr>
            <p:ph idx="1"/>
          </p:nvPr>
        </p:nvPicPr>
        <p:blipFill>
          <a:blip r:embed="rId3"/>
          <a:stretch>
            <a:fillRect/>
          </a:stretch>
        </p:blipFill>
        <p:spPr>
          <a:xfrm>
            <a:off x="331567" y="2277802"/>
            <a:ext cx="5455917" cy="4050586"/>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图片 6" descr="图片包含 文字, 地图&#10;&#10;描述已自动生成">
            <a:extLst>
              <a:ext uri="{FF2B5EF4-FFF2-40B4-BE49-F238E27FC236}">
                <a16:creationId xmlns:a16="http://schemas.microsoft.com/office/drawing/2014/main" id="{DC973482-A9FE-054E-A006-0D7365F52B13}"/>
              </a:ext>
            </a:extLst>
          </p:cNvPr>
          <p:cNvPicPr>
            <a:picLocks noChangeAspect="1"/>
          </p:cNvPicPr>
          <p:nvPr/>
        </p:nvPicPr>
        <p:blipFill>
          <a:blip r:embed="rId4"/>
          <a:stretch>
            <a:fillRect/>
          </a:stretch>
        </p:blipFill>
        <p:spPr>
          <a:xfrm>
            <a:off x="6445073" y="2277801"/>
            <a:ext cx="5455917" cy="3934648"/>
          </a:xfrm>
          <a:prstGeom prst="rect">
            <a:avLst/>
          </a:prstGeom>
        </p:spPr>
      </p:pic>
    </p:spTree>
    <p:extLst>
      <p:ext uri="{BB962C8B-B14F-4D97-AF65-F5344CB8AC3E}">
        <p14:creationId xmlns:p14="http://schemas.microsoft.com/office/powerpoint/2010/main" val="135710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52B6403-DF3F-3849-B03B-21C8F9E26F8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kumimoji="1" lang="en-US" altLang="zh-CN" sz="5400">
                <a:solidFill>
                  <a:srgbClr val="FFFFFF"/>
                </a:solidFill>
              </a:rPr>
              <a:t>The Data and Data Preprocessing</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内容占位符 4" descr="图片包含 屏幕截图&#10;&#10;描述已自动生成">
            <a:extLst>
              <a:ext uri="{FF2B5EF4-FFF2-40B4-BE49-F238E27FC236}">
                <a16:creationId xmlns:a16="http://schemas.microsoft.com/office/drawing/2014/main" id="{A675B2E9-0F20-8B45-958C-367DEC449779}"/>
              </a:ext>
            </a:extLst>
          </p:cNvPr>
          <p:cNvPicPr>
            <a:picLocks noGrp="1" noChangeAspect="1"/>
          </p:cNvPicPr>
          <p:nvPr>
            <p:ph idx="1"/>
          </p:nvPr>
        </p:nvPicPr>
        <p:blipFill>
          <a:blip r:embed="rId3"/>
          <a:stretch>
            <a:fillRect/>
          </a:stretch>
        </p:blipFill>
        <p:spPr>
          <a:xfrm>
            <a:off x="621941" y="2426818"/>
            <a:ext cx="4875168"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图片 6" descr="图片包含 屏幕截图&#10;&#10;描述已自动生成">
            <a:extLst>
              <a:ext uri="{FF2B5EF4-FFF2-40B4-BE49-F238E27FC236}">
                <a16:creationId xmlns:a16="http://schemas.microsoft.com/office/drawing/2014/main" id="{A25282D9-71DD-494C-B82F-DD5ACD370204}"/>
              </a:ext>
            </a:extLst>
          </p:cNvPr>
          <p:cNvPicPr>
            <a:picLocks noChangeAspect="1"/>
          </p:cNvPicPr>
          <p:nvPr/>
        </p:nvPicPr>
        <p:blipFill>
          <a:blip r:embed="rId4"/>
          <a:stretch>
            <a:fillRect/>
          </a:stretch>
        </p:blipFill>
        <p:spPr>
          <a:xfrm>
            <a:off x="6445073" y="2782041"/>
            <a:ext cx="5455917" cy="3287190"/>
          </a:xfrm>
          <a:prstGeom prst="rect">
            <a:avLst/>
          </a:prstGeom>
        </p:spPr>
      </p:pic>
    </p:spTree>
    <p:extLst>
      <p:ext uri="{BB962C8B-B14F-4D97-AF65-F5344CB8AC3E}">
        <p14:creationId xmlns:p14="http://schemas.microsoft.com/office/powerpoint/2010/main" val="173248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AE893ED4-9F26-8840-94C9-9E0333F5E8C7}"/>
              </a:ext>
            </a:extLst>
          </p:cNvPr>
          <p:cNvSpPr>
            <a:spLocks noGrp="1"/>
          </p:cNvSpPr>
          <p:nvPr>
            <p:ph type="title"/>
          </p:nvPr>
        </p:nvSpPr>
        <p:spPr>
          <a:xfrm>
            <a:off x="526073" y="466578"/>
            <a:ext cx="11139854" cy="930447"/>
          </a:xfrm>
          <a:prstGeom prst="ellipse">
            <a:avLst/>
          </a:prstGeom>
        </p:spPr>
        <p:txBody>
          <a:bodyPr vert="horz" lIns="91440" tIns="45720" rIns="91440" bIns="45720" rtlCol="0" anchor="b">
            <a:normAutofit/>
          </a:bodyPr>
          <a:lstStyle/>
          <a:p>
            <a:pPr algn="ctr"/>
            <a:r>
              <a:rPr kumimoji="1" lang="en-US" altLang="zh-CN" sz="3800" kern="1200">
                <a:solidFill>
                  <a:srgbClr val="FFFFFF"/>
                </a:solidFill>
                <a:latin typeface="+mj-lt"/>
                <a:ea typeface="+mj-ea"/>
                <a:cs typeface="+mj-cs"/>
              </a:rPr>
              <a:t>The Data and Data Preprocessing</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内容占位符 4" descr="图片包含 屏幕截图&#10;&#10;描述已自动生成">
            <a:extLst>
              <a:ext uri="{FF2B5EF4-FFF2-40B4-BE49-F238E27FC236}">
                <a16:creationId xmlns:a16="http://schemas.microsoft.com/office/drawing/2014/main" id="{F4F628E6-7A4B-BB42-B655-C7D9810CCFE1}"/>
              </a:ext>
            </a:extLst>
          </p:cNvPr>
          <p:cNvPicPr>
            <a:picLocks noGrp="1" noChangeAspect="1"/>
          </p:cNvPicPr>
          <p:nvPr>
            <p:ph idx="1"/>
          </p:nvPr>
        </p:nvPicPr>
        <p:blipFill>
          <a:blip r:embed="rId3"/>
          <a:stretch>
            <a:fillRect/>
          </a:stretch>
        </p:blipFill>
        <p:spPr>
          <a:xfrm>
            <a:off x="3058442" y="2312893"/>
            <a:ext cx="6075115" cy="4386527"/>
          </a:xfrm>
          <a:prstGeom prst="rect">
            <a:avLst/>
          </a:prstGeom>
        </p:spPr>
      </p:pic>
    </p:spTree>
    <p:extLst>
      <p:ext uri="{BB962C8B-B14F-4D97-AF65-F5344CB8AC3E}">
        <p14:creationId xmlns:p14="http://schemas.microsoft.com/office/powerpoint/2010/main" val="1261976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内容占位符 4" descr="图片包含 文字, 屏幕截图&#10;&#10;描述已自动生成">
            <a:extLst>
              <a:ext uri="{FF2B5EF4-FFF2-40B4-BE49-F238E27FC236}">
                <a16:creationId xmlns:a16="http://schemas.microsoft.com/office/drawing/2014/main" id="{9C62EAED-6506-FB41-9AB4-EE8D9C35CA89}"/>
              </a:ext>
            </a:extLst>
          </p:cNvPr>
          <p:cNvPicPr>
            <a:picLocks noGrp="1" noChangeAspect="1"/>
          </p:cNvPicPr>
          <p:nvPr>
            <p:ph idx="1"/>
          </p:nvPr>
        </p:nvPicPr>
        <p:blipFill>
          <a:blip r:embed="rId3"/>
          <a:stretch>
            <a:fillRect/>
          </a:stretch>
        </p:blipFill>
        <p:spPr>
          <a:xfrm>
            <a:off x="1434018" y="643466"/>
            <a:ext cx="9323963" cy="5571067"/>
          </a:xfrm>
          <a:prstGeom prst="rect">
            <a:avLst/>
          </a:prstGeom>
        </p:spPr>
      </p:pic>
    </p:spTree>
    <p:extLst>
      <p:ext uri="{BB962C8B-B14F-4D97-AF65-F5344CB8AC3E}">
        <p14:creationId xmlns:p14="http://schemas.microsoft.com/office/powerpoint/2010/main" val="590563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EE055A1-6EEB-C247-9F1D-81F35EB74C58}"/>
              </a:ext>
            </a:extLst>
          </p:cNvPr>
          <p:cNvPicPr>
            <a:picLocks noGrp="1" noChangeAspect="1"/>
          </p:cNvPicPr>
          <p:nvPr>
            <p:ph idx="1"/>
          </p:nvPr>
        </p:nvPicPr>
        <p:blipFill>
          <a:blip r:embed="rId3"/>
          <a:stretch>
            <a:fillRect/>
          </a:stretch>
        </p:blipFill>
        <p:spPr>
          <a:xfrm>
            <a:off x="889395" y="643466"/>
            <a:ext cx="10413209" cy="5571067"/>
          </a:xfrm>
          <a:prstGeom prst="rect">
            <a:avLst/>
          </a:prstGeom>
        </p:spPr>
      </p:pic>
    </p:spTree>
    <p:extLst>
      <p:ext uri="{BB962C8B-B14F-4D97-AF65-F5344CB8AC3E}">
        <p14:creationId xmlns:p14="http://schemas.microsoft.com/office/powerpoint/2010/main" val="1374342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1EC81C27-7460-4C4B-A16E-98B771B9778C}"/>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Autofit/>
          </a:bodyPr>
          <a:lstStyle/>
          <a:p>
            <a:r>
              <a:rPr lang="en-US" altLang="zh-CN" sz="2800" dirty="0">
                <a:solidFill>
                  <a:schemeClr val="bg1"/>
                </a:solidFill>
              </a:rPr>
              <a:t>Augmented Dickey–Fuller test</a:t>
            </a:r>
          </a:p>
        </p:txBody>
      </p:sp>
      <p:pic>
        <p:nvPicPr>
          <p:cNvPr id="8" name="内容占位符 4">
            <a:extLst>
              <a:ext uri="{FF2B5EF4-FFF2-40B4-BE49-F238E27FC236}">
                <a16:creationId xmlns:a16="http://schemas.microsoft.com/office/drawing/2014/main" id="{E73449BD-CA36-554D-9832-47FAFCF08541}"/>
              </a:ext>
            </a:extLst>
          </p:cNvPr>
          <p:cNvPicPr>
            <a:picLocks noChangeAspect="1"/>
          </p:cNvPicPr>
          <p:nvPr/>
        </p:nvPicPr>
        <p:blipFill>
          <a:blip r:embed="rId3"/>
          <a:stretch>
            <a:fillRect/>
          </a:stretch>
        </p:blipFill>
        <p:spPr>
          <a:xfrm>
            <a:off x="3853249" y="2212827"/>
            <a:ext cx="7774459" cy="1292090"/>
          </a:xfrm>
          <a:prstGeom prst="rect">
            <a:avLst/>
          </a:prstGeom>
        </p:spPr>
      </p:pic>
      <p:sp>
        <p:nvSpPr>
          <p:cNvPr id="10" name="Content Placeholder 9">
            <a:extLst>
              <a:ext uri="{FF2B5EF4-FFF2-40B4-BE49-F238E27FC236}">
                <a16:creationId xmlns:a16="http://schemas.microsoft.com/office/drawing/2014/main" id="{464EAA47-19A5-45B0-B78B-AC261EC35DD1}"/>
              </a:ext>
            </a:extLst>
          </p:cNvPr>
          <p:cNvSpPr>
            <a:spLocks noGrp="1"/>
          </p:cNvSpPr>
          <p:nvPr>
            <p:ph idx="1"/>
          </p:nvPr>
        </p:nvSpPr>
        <p:spPr>
          <a:xfrm>
            <a:off x="4038600" y="4884873"/>
            <a:ext cx="7188199" cy="1292090"/>
          </a:xfrm>
        </p:spPr>
        <p:txBody>
          <a:bodyPr>
            <a:normAutofit/>
          </a:bodyPr>
          <a:lstStyle/>
          <a:p>
            <a:endParaRPr lang="en-US" sz="1800"/>
          </a:p>
        </p:txBody>
      </p:sp>
    </p:spTree>
    <p:extLst>
      <p:ext uri="{BB962C8B-B14F-4D97-AF65-F5344CB8AC3E}">
        <p14:creationId xmlns:p14="http://schemas.microsoft.com/office/powerpoint/2010/main" val="268208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996D2FAA-F45F-AE48-A14D-0437EFD66EE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kumimoji="1" lang="en-US" altLang="zh-CN" sz="2600">
                <a:solidFill>
                  <a:srgbClr val="FFFFFF"/>
                </a:solidFill>
              </a:rPr>
              <a:t>First-Differencing </a:t>
            </a:r>
            <a:endParaRPr kumimoji="1" lang="zh-CN" altLang="en-US" sz="2600">
              <a:solidFill>
                <a:srgbClr val="FFFFFF"/>
              </a:solidFill>
            </a:endParaRPr>
          </a:p>
        </p:txBody>
      </p:sp>
      <p:pic>
        <p:nvPicPr>
          <p:cNvPr id="16" name="内容占位符 4">
            <a:extLst>
              <a:ext uri="{FF2B5EF4-FFF2-40B4-BE49-F238E27FC236}">
                <a16:creationId xmlns:a16="http://schemas.microsoft.com/office/drawing/2014/main" id="{8E0B496D-9B96-8343-8441-F70283FDAC30}"/>
              </a:ext>
            </a:extLst>
          </p:cNvPr>
          <p:cNvPicPr>
            <a:picLocks noChangeAspect="1"/>
          </p:cNvPicPr>
          <p:nvPr/>
        </p:nvPicPr>
        <p:blipFill>
          <a:blip r:embed="rId3"/>
          <a:stretch>
            <a:fillRect/>
          </a:stretch>
        </p:blipFill>
        <p:spPr>
          <a:xfrm>
            <a:off x="4038600" y="1299201"/>
            <a:ext cx="7057768" cy="4259598"/>
          </a:xfrm>
          <a:prstGeom prst="rect">
            <a:avLst/>
          </a:prstGeom>
        </p:spPr>
      </p:pic>
      <p:sp>
        <p:nvSpPr>
          <p:cNvPr id="17" name="Content Placeholder 9">
            <a:extLst>
              <a:ext uri="{FF2B5EF4-FFF2-40B4-BE49-F238E27FC236}">
                <a16:creationId xmlns:a16="http://schemas.microsoft.com/office/drawing/2014/main" id="{7815659E-A2F5-48F8-8A2C-26FF03E19788}"/>
              </a:ext>
            </a:extLst>
          </p:cNvPr>
          <p:cNvSpPr>
            <a:spLocks noGrp="1"/>
          </p:cNvSpPr>
          <p:nvPr>
            <p:ph idx="1"/>
          </p:nvPr>
        </p:nvSpPr>
        <p:spPr>
          <a:xfrm>
            <a:off x="4038600" y="4884873"/>
            <a:ext cx="7188199" cy="1292090"/>
          </a:xfrm>
        </p:spPr>
        <p:txBody>
          <a:bodyPr>
            <a:normAutofit/>
          </a:bodyPr>
          <a:lstStyle/>
          <a:p>
            <a:endParaRPr lang="en-US" sz="1800"/>
          </a:p>
        </p:txBody>
      </p:sp>
    </p:spTree>
    <p:extLst>
      <p:ext uri="{BB962C8B-B14F-4D97-AF65-F5344CB8AC3E}">
        <p14:creationId xmlns:p14="http://schemas.microsoft.com/office/powerpoint/2010/main" val="407761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图片包含 物体&#10;&#10;描述已自动生成">
            <a:extLst>
              <a:ext uri="{FF2B5EF4-FFF2-40B4-BE49-F238E27FC236}">
                <a16:creationId xmlns:a16="http://schemas.microsoft.com/office/drawing/2014/main" id="{D7E74691-333D-9446-8D75-8C9DA0E84893}"/>
              </a:ext>
            </a:extLst>
          </p:cNvPr>
          <p:cNvPicPr>
            <a:picLocks noGrp="1" noChangeAspect="1"/>
          </p:cNvPicPr>
          <p:nvPr>
            <p:ph idx="1"/>
          </p:nvPr>
        </p:nvPicPr>
        <p:blipFill>
          <a:blip r:embed="rId3"/>
          <a:stretch>
            <a:fillRect/>
          </a:stretch>
        </p:blipFill>
        <p:spPr>
          <a:xfrm>
            <a:off x="764835" y="643467"/>
            <a:ext cx="10662330" cy="5571066"/>
          </a:xfrm>
          <a:prstGeom prst="rect">
            <a:avLst/>
          </a:prstGeom>
        </p:spPr>
      </p:pic>
    </p:spTree>
    <p:extLst>
      <p:ext uri="{BB962C8B-B14F-4D97-AF65-F5344CB8AC3E}">
        <p14:creationId xmlns:p14="http://schemas.microsoft.com/office/powerpoint/2010/main" val="1766098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E8FFB0EE-C923-2343-A773-1A158AF99F0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kumimoji="1" lang="en-US" altLang="zh-CN" sz="2600" dirty="0">
                <a:solidFill>
                  <a:srgbClr val="FFFFFF"/>
                </a:solidFill>
              </a:rPr>
              <a:t>ADF Test Result</a:t>
            </a:r>
            <a:endParaRPr kumimoji="1" lang="zh-CN" altLang="en-US" sz="2600" dirty="0">
              <a:solidFill>
                <a:srgbClr val="FFFFFF"/>
              </a:solidFill>
            </a:endParaRPr>
          </a:p>
        </p:txBody>
      </p:sp>
      <p:pic>
        <p:nvPicPr>
          <p:cNvPr id="8" name="内容占位符 4">
            <a:extLst>
              <a:ext uri="{FF2B5EF4-FFF2-40B4-BE49-F238E27FC236}">
                <a16:creationId xmlns:a16="http://schemas.microsoft.com/office/drawing/2014/main" id="{D6375C23-8A60-6543-8BCF-AB0964686DEF}"/>
              </a:ext>
            </a:extLst>
          </p:cNvPr>
          <p:cNvPicPr>
            <a:picLocks noChangeAspect="1"/>
          </p:cNvPicPr>
          <p:nvPr/>
        </p:nvPicPr>
        <p:blipFill>
          <a:blip r:embed="rId3"/>
          <a:stretch>
            <a:fillRect/>
          </a:stretch>
        </p:blipFill>
        <p:spPr>
          <a:xfrm>
            <a:off x="4038600" y="2598300"/>
            <a:ext cx="7188199" cy="521143"/>
          </a:xfrm>
          <a:prstGeom prst="rect">
            <a:avLst/>
          </a:prstGeom>
        </p:spPr>
      </p:pic>
      <p:pic>
        <p:nvPicPr>
          <p:cNvPr id="5" name="内容占位符 4" descr="图片包含 屏幕截图&#10;&#10;描述已自动生成">
            <a:extLst>
              <a:ext uri="{FF2B5EF4-FFF2-40B4-BE49-F238E27FC236}">
                <a16:creationId xmlns:a16="http://schemas.microsoft.com/office/drawing/2014/main" id="{D6375C23-8A60-6543-8BCF-AB0964686DEF}"/>
              </a:ext>
            </a:extLst>
          </p:cNvPr>
          <p:cNvPicPr>
            <a:picLocks noGrp="1" noChangeAspect="1"/>
          </p:cNvPicPr>
          <p:nvPr>
            <p:ph idx="1"/>
          </p:nvPr>
        </p:nvPicPr>
        <p:blipFill>
          <a:blip r:embed="rId3"/>
          <a:stretch>
            <a:fillRect/>
          </a:stretch>
        </p:blipFill>
        <p:spPr>
          <a:xfrm>
            <a:off x="838200" y="3619004"/>
            <a:ext cx="10515600" cy="764580"/>
          </a:xfrm>
        </p:spPr>
      </p:pic>
    </p:spTree>
    <p:extLst>
      <p:ext uri="{BB962C8B-B14F-4D97-AF65-F5344CB8AC3E}">
        <p14:creationId xmlns:p14="http://schemas.microsoft.com/office/powerpoint/2010/main" val="202647105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754</Words>
  <Application>Microsoft Macintosh PowerPoint</Application>
  <PresentationFormat>宽屏</PresentationFormat>
  <Paragraphs>70</Paragraphs>
  <Slides>15</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等线</vt:lpstr>
      <vt:lpstr>等线 Light</vt:lpstr>
      <vt:lpstr>Arial</vt:lpstr>
      <vt:lpstr>Calibri</vt:lpstr>
      <vt:lpstr>Office 主题​​</vt:lpstr>
      <vt:lpstr>Time Series Forecasting of Electrical Energy Consumption</vt:lpstr>
      <vt:lpstr>The Data and Data Preprocessing</vt:lpstr>
      <vt:lpstr>The Data and Data Preprocessing</vt:lpstr>
      <vt:lpstr>PowerPoint 演示文稿</vt:lpstr>
      <vt:lpstr>PowerPoint 演示文稿</vt:lpstr>
      <vt:lpstr>Augmented Dickey–Fuller test</vt:lpstr>
      <vt:lpstr>First-Differencing </vt:lpstr>
      <vt:lpstr>PowerPoint 演示文稿</vt:lpstr>
      <vt:lpstr>ADF Test Result</vt:lpstr>
      <vt:lpstr>Fitting the ARIMA model</vt:lpstr>
      <vt:lpstr>Validating forecasts</vt:lpstr>
      <vt:lpstr>Preprocessing Hourly Time Series Data</vt:lpstr>
      <vt:lpstr>Visualizing Hourly Time Series Data</vt:lpstr>
      <vt:lpstr>Augmented Dickey–Fuller test</vt:lpstr>
      <vt:lpstr>Validating forecasts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Forecasting of Electrical Energy Consumption</dc:title>
  <dc:creator>Tong Wu</dc:creator>
  <cp:lastModifiedBy>Tong Wu</cp:lastModifiedBy>
  <cp:revision>1</cp:revision>
  <dcterms:created xsi:type="dcterms:W3CDTF">2019-08-14T18:50:33Z</dcterms:created>
  <dcterms:modified xsi:type="dcterms:W3CDTF">2019-08-14T18:54:15Z</dcterms:modified>
</cp:coreProperties>
</file>